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3" r:id="rId3"/>
    <p:sldId id="257" r:id="rId4"/>
    <p:sldId id="258" r:id="rId5"/>
    <p:sldId id="319" r:id="rId6"/>
    <p:sldId id="259" r:id="rId7"/>
    <p:sldId id="260" r:id="rId8"/>
    <p:sldId id="261" r:id="rId9"/>
    <p:sldId id="262" r:id="rId10"/>
    <p:sldId id="266" r:id="rId11"/>
    <p:sldId id="265" r:id="rId12"/>
    <p:sldId id="263" r:id="rId13"/>
    <p:sldId id="318" r:id="rId14"/>
    <p:sldId id="271" r:id="rId15"/>
    <p:sldId id="264" r:id="rId16"/>
    <p:sldId id="267" r:id="rId17"/>
    <p:sldId id="276" r:id="rId18"/>
    <p:sldId id="268" r:id="rId19"/>
    <p:sldId id="269" r:id="rId20"/>
    <p:sldId id="272" r:id="rId21"/>
    <p:sldId id="270" r:id="rId22"/>
    <p:sldId id="273" r:id="rId23"/>
    <p:sldId id="274" r:id="rId24"/>
    <p:sldId id="275" r:id="rId25"/>
    <p:sldId id="277" r:id="rId26"/>
    <p:sldId id="278" r:id="rId27"/>
    <p:sldId id="279" r:id="rId28"/>
    <p:sldId id="281" r:id="rId29"/>
    <p:sldId id="282" r:id="rId30"/>
    <p:sldId id="283" r:id="rId31"/>
    <p:sldId id="285" r:id="rId32"/>
    <p:sldId id="287" r:id="rId33"/>
    <p:sldId id="288" r:id="rId34"/>
    <p:sldId id="289" r:id="rId35"/>
    <p:sldId id="291" r:id="rId36"/>
    <p:sldId id="302" r:id="rId37"/>
    <p:sldId id="292" r:id="rId38"/>
    <p:sldId id="293" r:id="rId39"/>
    <p:sldId id="295" r:id="rId40"/>
    <p:sldId id="303" r:id="rId41"/>
    <p:sldId id="304" r:id="rId42"/>
    <p:sldId id="305" r:id="rId43"/>
    <p:sldId id="306" r:id="rId44"/>
    <p:sldId id="307" r:id="rId45"/>
    <p:sldId id="308" r:id="rId46"/>
    <p:sldId id="310" r:id="rId47"/>
    <p:sldId id="311" r:id="rId48"/>
    <p:sldId id="312" r:id="rId49"/>
    <p:sldId id="314" r:id="rId50"/>
    <p:sldId id="315" r:id="rId51"/>
    <p:sldId id="316" r:id="rId52"/>
    <p:sldId id="317" r:id="rId53"/>
    <p:sldId id="321" r:id="rId54"/>
    <p:sldId id="322" r:id="rId55"/>
    <p:sldId id="323" r:id="rId56"/>
    <p:sldId id="320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44" d="100"/>
          <a:sy n="44" d="100"/>
        </p:scale>
        <p:origin x="30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E8A920-7B7B-4C10-B8D5-5109E0792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931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6E4775-A680-4465-A356-6346605E2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Proposta uso e ocupação do solo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B7B5A7-CDDF-48AE-9BA8-84FC81A41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Ampliação do perímetro urbano, uso da área de acrescido de marinha e zoneamento de areias de baixo, areias do meio, areias de cima, ganchos do meio, ganchos de fora, inferninho e fazenda da armação.</a:t>
            </a:r>
          </a:p>
        </p:txBody>
      </p:sp>
      <p:pic>
        <p:nvPicPr>
          <p:cNvPr id="1026" name="Picture 2" descr="Ver a imagem de origem">
            <a:extLst>
              <a:ext uri="{FF2B5EF4-FFF2-40B4-BE49-F238E27FC236}">
                <a16:creationId xmlns:a16="http://schemas.microsoft.com/office/drawing/2014/main" id="{7F83F8FD-0100-46EE-8989-5C02B57D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574" y="-9412"/>
            <a:ext cx="2152426" cy="21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ED6995C-7D87-4857-93AC-47233C4A08AB}"/>
              </a:ext>
            </a:extLst>
          </p:cNvPr>
          <p:cNvSpPr txBox="1"/>
          <p:nvPr/>
        </p:nvSpPr>
        <p:spPr>
          <a:xfrm>
            <a:off x="5099312" y="9467"/>
            <a:ext cx="49402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PREFEITURA MUNICIPAL DE </a:t>
            </a:r>
          </a:p>
          <a:p>
            <a:pPr algn="ctr"/>
            <a:r>
              <a:rPr lang="pt-BR" dirty="0"/>
              <a:t>GOVERNADOR CELSO RAMOS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PROCURADORIA DO MUNICÍPIO </a:t>
            </a:r>
          </a:p>
          <a:p>
            <a:pPr algn="ctr"/>
            <a:r>
              <a:rPr lang="pt-BR" dirty="0"/>
              <a:t>E</a:t>
            </a:r>
          </a:p>
          <a:p>
            <a:pPr algn="ctr"/>
            <a:r>
              <a:rPr lang="pt-BR" dirty="0"/>
              <a:t>SECRETARIA MUNICIPAL DE PLANEJAMENTO, </a:t>
            </a:r>
          </a:p>
          <a:p>
            <a:pPr algn="ctr"/>
            <a:r>
              <a:rPr lang="pt-BR" dirty="0"/>
              <a:t>MEIO AMBIENTE E DESENVOLVIMENTO URBANO</a:t>
            </a:r>
          </a:p>
        </p:txBody>
      </p:sp>
    </p:spTree>
    <p:extLst>
      <p:ext uri="{BB962C8B-B14F-4D97-AF65-F5344CB8AC3E}">
        <p14:creationId xmlns:p14="http://schemas.microsoft.com/office/powerpoint/2010/main" val="407216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3DEA96-2BC7-44FD-B400-52C35AC1A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" y="21772"/>
            <a:ext cx="4526512" cy="6836228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7184571" y="21772"/>
            <a:ext cx="4996544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ALTURA das EDIFICAÇÕES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2A60A21-D6A6-4432-AE16-B3AEC0E42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90" y="578303"/>
            <a:ext cx="7362825" cy="62579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53E2514-2716-4759-B0A4-669163602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" y="35024"/>
            <a:ext cx="1407098" cy="68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8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216EE5-8BED-46FD-AE22-96AF34118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" y="14815"/>
            <a:ext cx="9058275" cy="450532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4702627" y="21772"/>
            <a:ext cx="7478487" cy="10942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ALTURA Das edificações e dos LOTES</a:t>
            </a:r>
          </a:p>
          <a:p>
            <a:r>
              <a:rPr lang="pt-BR" dirty="0"/>
              <a:t>(para todos os zoneamentos)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-1" y="4258084"/>
            <a:ext cx="470262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 altura da edificação, e o número de pavimentos podem ser alterados por influência da área do aeródromo e ou pela lei de outorga onerosa.</a:t>
            </a:r>
            <a:endParaRPr lang="pt-BR" sz="25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0A30A7-17C0-4BAF-8128-5F7D01C50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67" y="3471978"/>
            <a:ext cx="7417933" cy="338602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BED853D-7BA6-45AE-A045-422A1D3494F9}"/>
              </a:ext>
            </a:extLst>
          </p:cNvPr>
          <p:cNvSpPr txBox="1"/>
          <p:nvPr/>
        </p:nvSpPr>
        <p:spPr>
          <a:xfrm>
            <a:off x="7815943" y="1670733"/>
            <a:ext cx="434340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Aterros não poderão ultrapassar 60 cm da altura natural dos terrenos.</a:t>
            </a:r>
            <a:endParaRPr lang="pt-BR" sz="25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23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236668" y="699246"/>
            <a:ext cx="11736593" cy="2156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T.O. = Projeção da área construída dividida pela área do terreno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(T.O. = P.A.C ÷ A.T.)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ARCI-1: 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Industrial e Comercial 80% e Residencial 50% (similar ao zoneamento de hoje)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ARCI-2:  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Industrial, Comercial e Residencial 60%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ARC-1: 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Comercial e Residencial 60%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7206343" y="21772"/>
            <a:ext cx="4974772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ocupação (</a:t>
            </a:r>
            <a:r>
              <a:rPr lang="pt-BR" sz="14400" dirty="0" err="1"/>
              <a:t>t.o</a:t>
            </a:r>
            <a:r>
              <a:rPr lang="pt-BR" sz="14400" dirty="0"/>
              <a:t>.)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AF9AED-2486-4596-AADE-8B98277C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57" y="2863628"/>
            <a:ext cx="6279761" cy="18761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DE1EB7-831C-450D-8A58-F005BBDB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8" y="4774350"/>
            <a:ext cx="7709903" cy="18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28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3466531" y="21771"/>
            <a:ext cx="8714584" cy="117923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Relação sacada e Taxa de ocupação (</a:t>
            </a:r>
            <a:r>
              <a:rPr lang="pt-BR" sz="14400" dirty="0" err="1"/>
              <a:t>t.o</a:t>
            </a:r>
            <a:r>
              <a:rPr lang="pt-BR" sz="14400" dirty="0"/>
              <a:t>.) </a:t>
            </a:r>
          </a:p>
          <a:p>
            <a:r>
              <a:rPr lang="pt-BR" sz="14400" dirty="0"/>
              <a:t>(para todos os zoneamentos)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27D72B-4877-4FE7-99B7-B383A3592046}"/>
              </a:ext>
            </a:extLst>
          </p:cNvPr>
          <p:cNvSpPr txBox="1"/>
          <p:nvPr/>
        </p:nvSpPr>
        <p:spPr>
          <a:xfrm>
            <a:off x="232387" y="2654788"/>
            <a:ext cx="9962491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Para sacadas e varandas a taxa de ocupação pode ser ampliada em até 5% (não entram na conta do índice).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461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E2CB1E3-9407-43EA-999C-7C07A1B97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" y="21772"/>
            <a:ext cx="5021183" cy="683622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3077D79-EEED-4B1D-91EF-5DD53E6020B6}"/>
              </a:ext>
            </a:extLst>
          </p:cNvPr>
          <p:cNvSpPr txBox="1">
            <a:spLocks/>
          </p:cNvSpPr>
          <p:nvPr/>
        </p:nvSpPr>
        <p:spPr>
          <a:xfrm>
            <a:off x="7206343" y="21772"/>
            <a:ext cx="4974772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ocupação (</a:t>
            </a:r>
            <a:r>
              <a:rPr lang="pt-BR" sz="14400" dirty="0" err="1"/>
              <a:t>t.o</a:t>
            </a:r>
            <a:r>
              <a:rPr lang="pt-BR" sz="14400" dirty="0"/>
              <a:t>.)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84910D-13B6-4F11-8880-A5C154A05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068" y="760000"/>
            <a:ext cx="7149047" cy="60762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224CEF-BCE8-4755-B16A-B7ECD4310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" y="35024"/>
            <a:ext cx="1407098" cy="68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36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236668" y="546849"/>
            <a:ext cx="11736593" cy="1483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Indice de aproveitamento equivale a área construída total da edificação dividida pela área do terreno.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Este índice apresenta quantas vezes a área construída equivale a área do terreno.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4D4AE9-3988-4B78-80DB-F94018C0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991" y="2634635"/>
            <a:ext cx="8018009" cy="42233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26F8C66-42DC-4773-8B8E-29EC62FC38C6}"/>
              </a:ext>
            </a:extLst>
          </p:cNvPr>
          <p:cNvSpPr txBox="1">
            <a:spLocks/>
          </p:cNvSpPr>
          <p:nvPr/>
        </p:nvSpPr>
        <p:spPr>
          <a:xfrm>
            <a:off x="6174889" y="21772"/>
            <a:ext cx="6006225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índice aproveitamento (</a:t>
            </a:r>
            <a:r>
              <a:rPr lang="pt-BR" sz="14400" dirty="0" err="1"/>
              <a:t>i.A</a:t>
            </a:r>
            <a:r>
              <a:rPr lang="pt-BR" sz="14400" dirty="0"/>
              <a:t>.)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106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8AB3082-F821-4D09-A79A-D38B1AED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71"/>
            <a:ext cx="4066391" cy="685286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6174889" y="21772"/>
            <a:ext cx="6006225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índice aproveitamento (</a:t>
            </a:r>
            <a:r>
              <a:rPr lang="pt-BR" sz="14400" dirty="0" err="1"/>
              <a:t>i.A</a:t>
            </a:r>
            <a:r>
              <a:rPr lang="pt-BR" sz="14400" dirty="0"/>
              <a:t>.)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0CDD27-3A4E-4CB4-B3EE-7F539E8D6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068" y="760000"/>
            <a:ext cx="7149047" cy="60762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FAC89CC-6E64-43E4-8C66-82E4B6917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" y="35024"/>
            <a:ext cx="1407098" cy="68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4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29092" y="546849"/>
            <a:ext cx="11844169" cy="2105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Os pavimentos pilotis e ático são previstos para todos os zoneamentos.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Não contam para o índice, desde que: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A) Pavimento pilotis, localizado no térreo, seja fechado em no máximo 30% de sua área.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B) Pavimento ático, não ultrapasse 1/3 da superfície do último pavimento da edificação</a:t>
            </a:r>
            <a:r>
              <a:rPr lang="pt-BR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6174889" y="21772"/>
            <a:ext cx="6006225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índice aproveitamento (</a:t>
            </a:r>
            <a:r>
              <a:rPr lang="pt-BR" sz="14400" dirty="0" err="1"/>
              <a:t>i.A</a:t>
            </a:r>
            <a:r>
              <a:rPr lang="pt-BR" sz="14400" dirty="0"/>
              <a:t>.)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24FF1E5-92BC-4258-A1FE-78C088463FFD}"/>
              </a:ext>
            </a:extLst>
          </p:cNvPr>
          <p:cNvSpPr txBox="1"/>
          <p:nvPr/>
        </p:nvSpPr>
        <p:spPr>
          <a:xfrm>
            <a:off x="258186" y="3222445"/>
            <a:ext cx="2560318" cy="50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Pavimento Pilotis: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086070-7051-4544-9063-2470A9C4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019" y="2795993"/>
            <a:ext cx="4779981" cy="408153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EF8654E-C97A-41AF-BCC0-2E2CE7C067CA}"/>
              </a:ext>
            </a:extLst>
          </p:cNvPr>
          <p:cNvSpPr txBox="1"/>
          <p:nvPr/>
        </p:nvSpPr>
        <p:spPr>
          <a:xfrm>
            <a:off x="4927002" y="3228672"/>
            <a:ext cx="2474259" cy="50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Pavimento Ático: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F9ABEA1-B2A9-41D4-8116-82870002D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2706"/>
            <a:ext cx="43719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0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5791199" y="1742739"/>
            <a:ext cx="6182061" cy="2339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Proposição de 10% do terreno.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As Áreas permeáveis exigidas nesta lei não substituem as que forem previstas noutras leis.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. 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6174889" y="21772"/>
            <a:ext cx="6006225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permeabilidade(</a:t>
            </a:r>
            <a:r>
              <a:rPr lang="pt-BR" sz="14400" dirty="0" err="1"/>
              <a:t>t.p</a:t>
            </a:r>
            <a:r>
              <a:rPr lang="pt-BR" sz="14400" dirty="0"/>
              <a:t>.)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C90434-7C90-4E2E-B11A-9A75CD0E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57912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14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39849" y="688489"/>
            <a:ext cx="11833411" cy="254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Para todos os zoneamentos: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 recuo mínimo para os Usos Industrial e Comercial é de 5,00m da testada do lote.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 recuo mínimo para o Uso Residencial é de 4,00m da testada do lote.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Dentro do recuo frontal, balcões e sacadas são permitidos somente em balanço (máximo de 1,20m).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8864301" y="21772"/>
            <a:ext cx="3316813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Recuo frontal</a:t>
            </a:r>
            <a:endParaRPr lang="pt-B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3DCB2D-352C-4D0C-B92F-E2FC7F10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850"/>
            <a:ext cx="71437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8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 a imagem de origem">
            <a:extLst>
              <a:ext uri="{FF2B5EF4-FFF2-40B4-BE49-F238E27FC236}">
                <a16:creationId xmlns:a16="http://schemas.microsoft.com/office/drawing/2014/main" id="{7F83F8FD-0100-46EE-8989-5C02B57D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574" y="-9412"/>
            <a:ext cx="2152426" cy="21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B68D113-EF06-4343-8CF9-9B0940C45BA1}"/>
              </a:ext>
            </a:extLst>
          </p:cNvPr>
          <p:cNvSpPr txBox="1"/>
          <p:nvPr/>
        </p:nvSpPr>
        <p:spPr>
          <a:xfrm>
            <a:off x="1298713" y="49171"/>
            <a:ext cx="970059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dirty="0"/>
          </a:p>
          <a:p>
            <a:r>
              <a:rPr lang="pt-BR" dirty="0"/>
              <a:t>PREFEITURA MUNICIPAL GCR</a:t>
            </a:r>
          </a:p>
          <a:p>
            <a:endParaRPr lang="pt-BR" dirty="0"/>
          </a:p>
          <a:p>
            <a:r>
              <a:rPr lang="pt-BR" dirty="0"/>
              <a:t>Prefeito Eng. Marcos Henrique Silva</a:t>
            </a:r>
          </a:p>
          <a:p>
            <a:r>
              <a:rPr lang="pt-BR" dirty="0"/>
              <a:t>Vice Prefeito Aldir Rosa</a:t>
            </a:r>
          </a:p>
          <a:p>
            <a:r>
              <a:rPr lang="pt-BR" dirty="0"/>
              <a:t> </a:t>
            </a:r>
          </a:p>
          <a:p>
            <a:r>
              <a:rPr lang="pt-BR" dirty="0"/>
              <a:t>PROCURADORIA DO MUNICÍPIO</a:t>
            </a:r>
          </a:p>
          <a:p>
            <a:endParaRPr lang="pt-BR" dirty="0"/>
          </a:p>
          <a:p>
            <a:r>
              <a:rPr lang="pt-BR" dirty="0"/>
              <a:t>Procuradora Geral Dra. </a:t>
            </a:r>
            <a:r>
              <a:rPr lang="pt-BR" dirty="0" err="1"/>
              <a:t>Grasiela</a:t>
            </a:r>
            <a:r>
              <a:rPr lang="pt-BR" dirty="0"/>
              <a:t> Ilza Rosa </a:t>
            </a:r>
          </a:p>
          <a:p>
            <a:r>
              <a:rPr lang="pt-BR" dirty="0"/>
              <a:t>Procuradora Adjunta Dra. Márcia Maria Martins </a:t>
            </a:r>
            <a:r>
              <a:rPr lang="pt-BR" dirty="0" err="1"/>
              <a:t>Raych</a:t>
            </a:r>
            <a:endParaRPr lang="pt-BR" dirty="0"/>
          </a:p>
          <a:p>
            <a:r>
              <a:rPr lang="pt-BR" dirty="0"/>
              <a:t>Procurador Adjunto Dr. Ivo João Siqueira Neto</a:t>
            </a:r>
          </a:p>
          <a:p>
            <a:endParaRPr lang="pt-BR" dirty="0"/>
          </a:p>
          <a:p>
            <a:r>
              <a:rPr lang="pt-BR" dirty="0"/>
              <a:t>SECRETARIA MUNICIPAL DE PLANEJAMENTO, MEIO AMBIENTE E DESENVOLVIMENTO URBANO</a:t>
            </a:r>
          </a:p>
          <a:p>
            <a:endParaRPr lang="pt-BR" dirty="0"/>
          </a:p>
          <a:p>
            <a:r>
              <a:rPr lang="pt-BR" dirty="0"/>
              <a:t>Secretário de Planejamento Dr. Gustavo Henrique Silva</a:t>
            </a:r>
          </a:p>
          <a:p>
            <a:r>
              <a:rPr lang="pt-BR" dirty="0"/>
              <a:t>Secretário Adjunto </a:t>
            </a:r>
            <a:r>
              <a:rPr lang="pt-BR" dirty="0" err="1"/>
              <a:t>Nain</a:t>
            </a:r>
            <a:r>
              <a:rPr lang="pt-BR" dirty="0"/>
              <a:t> Ziegler</a:t>
            </a:r>
          </a:p>
          <a:p>
            <a:r>
              <a:rPr lang="pt-BR" dirty="0"/>
              <a:t>Diretora de Análise e Aprovação de Projetos Arq. </a:t>
            </a:r>
            <a:r>
              <a:rPr lang="pt-BR" dirty="0" err="1"/>
              <a:t>Andriely</a:t>
            </a:r>
            <a:r>
              <a:rPr lang="pt-BR" dirty="0"/>
              <a:t> Elias</a:t>
            </a:r>
          </a:p>
          <a:p>
            <a:r>
              <a:rPr lang="pt-BR" dirty="0"/>
              <a:t>Diretora de Planejamento Urbano Arq. Fernanda Regina Mafra</a:t>
            </a:r>
          </a:p>
          <a:p>
            <a:r>
              <a:rPr lang="pt-BR" dirty="0"/>
              <a:t>Diretora de Cadastro Imobiliário Arq. Mariane M. M. Silva </a:t>
            </a:r>
          </a:p>
          <a:p>
            <a:r>
              <a:rPr lang="pt-BR" dirty="0"/>
              <a:t>Arquiteto Urbanista Me. Fábian Grei Machado</a:t>
            </a:r>
          </a:p>
          <a:p>
            <a:r>
              <a:rPr lang="pt-BR" dirty="0"/>
              <a:t>Engenheira Ambiental Bruna Costa</a:t>
            </a:r>
          </a:p>
          <a:p>
            <a:r>
              <a:rPr lang="pt-BR" dirty="0"/>
              <a:t>Engenheira Civil </a:t>
            </a:r>
            <a:r>
              <a:rPr lang="pt-BR" dirty="0" err="1"/>
              <a:t>Marcelli</a:t>
            </a:r>
            <a:r>
              <a:rPr lang="pt-BR" dirty="0"/>
              <a:t> </a:t>
            </a:r>
            <a:r>
              <a:rPr lang="pt-BR" dirty="0" err="1"/>
              <a:t>Grape</a:t>
            </a:r>
            <a:r>
              <a:rPr lang="pt-BR" dirty="0"/>
              <a:t> Marques </a:t>
            </a:r>
          </a:p>
          <a:p>
            <a:r>
              <a:rPr lang="pt-BR" dirty="0"/>
              <a:t>Técnico em Edificações Maureci Ocker Filho</a:t>
            </a:r>
          </a:p>
        </p:txBody>
      </p:sp>
    </p:spTree>
    <p:extLst>
      <p:ext uri="{BB962C8B-B14F-4D97-AF65-F5344CB8AC3E}">
        <p14:creationId xmlns:p14="http://schemas.microsoft.com/office/powerpoint/2010/main" val="3034280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1197429" y="21772"/>
            <a:ext cx="10983685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Maior recuo frontal (para todos os zoneamentos)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4FAD13-D1EB-47A1-9536-2D91D892F388}"/>
              </a:ext>
            </a:extLst>
          </p:cNvPr>
          <p:cNvSpPr txBox="1"/>
          <p:nvPr/>
        </p:nvSpPr>
        <p:spPr>
          <a:xfrm>
            <a:off x="4808668" y="2647611"/>
            <a:ext cx="7024744" cy="3605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Para garantir adequada insolação e ventilação dos logradouros, a altura das edificações poderá determinar a exigência de maior afastamento frontal, não podendo as edificações em nenhum caso ultrapassar a linha de projeção de um ângulo de setenta graus medido a partir do eixo da via até o ponto mais elevado da edificação, desconsideradas antenas e chaminés.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6169555-24DD-43F8-96BE-A346FF12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99057"/>
            <a:ext cx="4227755" cy="465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344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39849" y="688489"/>
            <a:ext cx="11833411" cy="1481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Para todos os zoneamentos 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Os afastamentos laterais e de fundos até o segundo pavimento são dispensados, desde que não existam aberturas. 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5271247" y="21772"/>
            <a:ext cx="6909867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Afastamento laterais e fundos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29B740-4830-4649-BEBC-8A7F12918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675"/>
            <a:ext cx="4495800" cy="41243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04FAD13-D1EB-47A1-9536-2D91D892F388}"/>
              </a:ext>
            </a:extLst>
          </p:cNvPr>
          <p:cNvSpPr txBox="1"/>
          <p:nvPr/>
        </p:nvSpPr>
        <p:spPr>
          <a:xfrm>
            <a:off x="4808668" y="2647611"/>
            <a:ext cx="7024744" cy="3962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ARCI-1: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 partir do 3º pavimento (com este incluso), o afastamento é de no mínimo 2,0m da divisa.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latin typeface="Calibri" panose="020F0502020204030204" pitchFamily="34" charset="0"/>
              <a:ea typeface="NSimSun" panose="02010609030101010101" pitchFamily="49" charset="-122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ARCI-2 e na ARC-1: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 partir do 3º pavimento (com este incluso), o afastamento segue a fórmula h/10, sendo no mínimo de 1,5m das divisas.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1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A4087A9-AD8E-45DF-9D20-E41701EBD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65"/>
            <a:ext cx="3345628" cy="686316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7874598" y="21772"/>
            <a:ext cx="4306516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Tamanho dos lotes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A26327-2F47-46C4-8FAE-E63554A3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068" y="760000"/>
            <a:ext cx="7149047" cy="60762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945871-E122-4A72-944D-46A89AA5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7" y="35024"/>
            <a:ext cx="1407098" cy="67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6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5744584" y="21772"/>
            <a:ext cx="6436530" cy="10546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Tamanho dos lotes </a:t>
            </a:r>
          </a:p>
          <a:p>
            <a:r>
              <a:rPr lang="pt-BR" sz="14400" dirty="0"/>
              <a:t>(para todos os zoneamentos)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4FAD13-D1EB-47A1-9536-2D91D892F388}"/>
              </a:ext>
            </a:extLst>
          </p:cNvPr>
          <p:cNvSpPr txBox="1"/>
          <p:nvPr/>
        </p:nvSpPr>
        <p:spPr>
          <a:xfrm>
            <a:off x="6691256" y="1818763"/>
            <a:ext cx="5142156" cy="3962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Para todos os Zoneamentos: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latin typeface="Calibri" panose="020F0502020204030204" pitchFamily="34" charset="0"/>
              <a:ea typeface="NSimSun" panose="02010609030101010101" pitchFamily="49" charset="-122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Lotes de esquina 25% maiores do que os lotes mínimos previstos pelo zoneamento.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latin typeface="Calibri" panose="020F0502020204030204" pitchFamily="34" charset="0"/>
              <a:ea typeface="NSimSun" panose="02010609030101010101" pitchFamily="49" charset="-122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Exceção para os lotes Industriais da zona ARCI-2 (1.000m²)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9E9D43-EE84-433D-BDDC-D03CAF962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" y="1695450"/>
            <a:ext cx="658177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1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5755341" y="21772"/>
            <a:ext cx="6425773" cy="10647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Testada dos lotes </a:t>
            </a:r>
          </a:p>
          <a:p>
            <a:r>
              <a:rPr lang="pt-BR" sz="14400" dirty="0"/>
              <a:t>(para todos os zoneamentos)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DF22179-DF24-40B1-8269-6D18EA4B2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35"/>
            <a:ext cx="3377901" cy="684816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F01873-A1A5-45C9-91B3-9BE67C5C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270" y="2522669"/>
            <a:ext cx="5616844" cy="43353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ACCFA3B-A8A7-41EA-942E-89999D806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2" y="63599"/>
            <a:ext cx="1407098" cy="67277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31472FF-5C9D-49BF-82D9-2948CF503B26}"/>
              </a:ext>
            </a:extLst>
          </p:cNvPr>
          <p:cNvSpPr txBox="1"/>
          <p:nvPr/>
        </p:nvSpPr>
        <p:spPr>
          <a:xfrm>
            <a:off x="3567954" y="1247888"/>
            <a:ext cx="6909996" cy="1038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Testada de 12m.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Exceção para os lotes industriais da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ARCI-2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(20m.)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65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1807028" y="21772"/>
            <a:ext cx="10374085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Altura dos muros (para todos os zoneamentos)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321697-FA0F-484D-AD36-8B302C431EC7}"/>
              </a:ext>
            </a:extLst>
          </p:cNvPr>
          <p:cNvSpPr txBox="1"/>
          <p:nvPr/>
        </p:nvSpPr>
        <p:spPr>
          <a:xfrm>
            <a:off x="130629" y="597154"/>
            <a:ext cx="11702783" cy="6093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Muros dos usos Residenciais e comerciais: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 altura dos muros, em alvenaria ou material fechado, localizados junto às divisas com as vias públicas, não poderá ultrapassar os 1,20m de altura.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 altura dos muros, em alvenaria ou material fechado, localizados nas laterais e fundos não poderá ultrapassar os 1,80m de altura.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 partir de sua altura máxima, os muros poderão receber fechamentos transluzentes (grade, vidro, tela ou equivalentes).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Elementos cortantes e perfurantes não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poderão projetar-se sobre espaços públicos.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Somados muros e fechamentos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transluzentes, esses não poderão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ultrapassar a altura máxima de 2,50m.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FB12F8-E8F3-4001-8B9F-3CFE47EA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90925"/>
            <a:ext cx="61055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9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1" y="21772"/>
            <a:ext cx="12181114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Do tratamento de esgotos (para todos os zoneamentos)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321697-FA0F-484D-AD36-8B302C431EC7}"/>
              </a:ext>
            </a:extLst>
          </p:cNvPr>
          <p:cNvSpPr txBox="1"/>
          <p:nvPr/>
        </p:nvSpPr>
        <p:spPr>
          <a:xfrm>
            <a:off x="130629" y="1099457"/>
            <a:ext cx="11702783" cy="2810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Caso as Estações e tratamento de esgotos públicas (ETE) não atendam a demanda das novas edificações, estas individualmente deverão apresentar sistema privado de tratamento de esgotos.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Caso a rede pública de tratamento de esgotos que atende o imóvel seja ampliada, e considere o adensamento populacional previsto para o local, os interessados estarão então dispensados de construir a ETE privada, sempre mediante parecer ambiental. </a:t>
            </a:r>
          </a:p>
        </p:txBody>
      </p:sp>
    </p:spTree>
    <p:extLst>
      <p:ext uri="{BB962C8B-B14F-4D97-AF65-F5344CB8AC3E}">
        <p14:creationId xmlns:p14="http://schemas.microsoft.com/office/powerpoint/2010/main" val="350861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4711849" y="21772"/>
            <a:ext cx="7469265" cy="107768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Dos espaços e edificações públicas (para todos os zoneamentos)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321697-FA0F-484D-AD36-8B302C431EC7}"/>
              </a:ext>
            </a:extLst>
          </p:cNvPr>
          <p:cNvSpPr txBox="1"/>
          <p:nvPr/>
        </p:nvSpPr>
        <p:spPr>
          <a:xfrm>
            <a:off x="130629" y="1443701"/>
            <a:ext cx="11702783" cy="3522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Espaços públicos e edificações públicas ficam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dispensados de atender o previsto nesta lei.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latin typeface="Calibri" panose="020F0502020204030204" pitchFamily="34" charset="0"/>
              <a:ea typeface="NSimSun" panose="02010609030101010101" pitchFamily="49" charset="-122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latin typeface="Calibri" panose="020F0502020204030204" pitchFamily="34" charset="0"/>
              <a:ea typeface="NSimSun" panose="02010609030101010101" pitchFamily="49" charset="-122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As Áreas Comunitárias e Institucionais localizadas nestas zonas poderão, através de concessão, ser cedidas à ocupação residencial de famílias vulneráveis, desde que por tempo determinado.</a:t>
            </a:r>
          </a:p>
        </p:txBody>
      </p:sp>
    </p:spTree>
    <p:extLst>
      <p:ext uri="{BB962C8B-B14F-4D97-AF65-F5344CB8AC3E}">
        <p14:creationId xmlns:p14="http://schemas.microsoft.com/office/powerpoint/2010/main" val="884107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E82A280-E78B-455C-A8DF-FBC1CD7FC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675"/>
            <a:ext cx="9039225" cy="602932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7315200" y="-96822"/>
            <a:ext cx="4851698" cy="8337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DEMARCAÇÃO DE ÁREAS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436224" y="692083"/>
            <a:ext cx="4637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/>
              <a:t>SUBSTITUIÇÃO </a:t>
            </a:r>
          </a:p>
          <a:p>
            <a:pPr algn="r"/>
            <a:r>
              <a:rPr lang="pt-BR" sz="2500" dirty="0"/>
              <a:t>LEI nº 751/11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9050984" y="1889513"/>
            <a:ext cx="2958637" cy="4772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/>
              <a:t>ÁREA –D</a:t>
            </a:r>
          </a:p>
          <a:p>
            <a:endParaRPr lang="pt-BR" sz="2500" dirty="0"/>
          </a:p>
          <a:p>
            <a:r>
              <a:rPr lang="pt-BR" sz="2500" dirty="0">
                <a:solidFill>
                  <a:srgbClr val="FFFF00"/>
                </a:solidFill>
              </a:rPr>
              <a:t>ÁREA DE REESTRUTURAÇÃO URBANA DA ARMAÇÃO</a:t>
            </a:r>
          </a:p>
          <a:p>
            <a:endParaRPr lang="pt-BR" sz="2500" dirty="0">
              <a:solidFill>
                <a:srgbClr val="FFFF00"/>
              </a:solidFill>
            </a:endParaRPr>
          </a:p>
          <a:p>
            <a:r>
              <a:rPr lang="pt-BR" sz="2500" dirty="0">
                <a:solidFill>
                  <a:srgbClr val="FFFF00"/>
                </a:solidFill>
              </a:rPr>
              <a:t>ZONEAMENTO (ARUA). </a:t>
            </a:r>
          </a:p>
        </p:txBody>
      </p:sp>
    </p:spTree>
    <p:extLst>
      <p:ext uri="{BB962C8B-B14F-4D97-AF65-F5344CB8AC3E}">
        <p14:creationId xmlns:p14="http://schemas.microsoft.com/office/powerpoint/2010/main" val="2333846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6858000" y="-96822"/>
            <a:ext cx="5308898" cy="8337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DETERMINAÇÃO DOS USOS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024744" y="692083"/>
            <a:ext cx="504905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>
                <a:solidFill>
                  <a:srgbClr val="FFFF00"/>
                </a:solidFill>
              </a:rPr>
              <a:t>USOS DIVERSOS E PREDOMINANTES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7F2C15A-5512-4EB5-97A6-AF2B6FCC37BB}"/>
              </a:ext>
            </a:extLst>
          </p:cNvPr>
          <p:cNvSpPr txBox="1"/>
          <p:nvPr/>
        </p:nvSpPr>
        <p:spPr>
          <a:xfrm>
            <a:off x="5936559" y="1387797"/>
            <a:ext cx="6137236" cy="5027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Situação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Bairro com poucas áreas disponíveis para novas construções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(grande crescimento da população local e valor alto do solo)</a:t>
            </a:r>
            <a:endParaRPr lang="pt-BR" sz="2500" kern="150" dirty="0">
              <a:effectLst/>
              <a:latin typeface="Calibri" panose="020F050202020403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b="1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I</a:t>
            </a: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– Uso Comercial e Misto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Objetiva desenvolvimento econômico do local (apoio ao turismo e a população local)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b="1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II</a:t>
            </a: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– Uso Residencial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Ampliar a oferta de moradias na 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região.</a:t>
            </a: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endParaRPr lang="pt-BR" sz="25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507BD7-0393-427E-9585-77E5737E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29"/>
            <a:ext cx="5776546" cy="413600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153D7F6-A0AE-48F7-BD7B-8F9477440B08}"/>
              </a:ext>
            </a:extLst>
          </p:cNvPr>
          <p:cNvSpPr txBox="1"/>
          <p:nvPr/>
        </p:nvSpPr>
        <p:spPr>
          <a:xfrm>
            <a:off x="118205" y="867301"/>
            <a:ext cx="6137236" cy="1040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ARUA – ÁREA DE REESTRUTURAÇÃO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URBANA DA ARMAÇÃO</a:t>
            </a:r>
          </a:p>
        </p:txBody>
      </p:sp>
    </p:spTree>
    <p:extLst>
      <p:ext uri="{BB962C8B-B14F-4D97-AF65-F5344CB8AC3E}">
        <p14:creationId xmlns:p14="http://schemas.microsoft.com/office/powerpoint/2010/main" val="18985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>
            <a:extLst>
              <a:ext uri="{FF2B5EF4-FFF2-40B4-BE49-F238E27FC236}">
                <a16:creationId xmlns:a16="http://schemas.microsoft.com/office/drawing/2014/main" id="{70DFA4ED-8833-445E-AEA5-2751C8993616}"/>
              </a:ext>
            </a:extLst>
          </p:cNvPr>
          <p:cNvSpPr txBox="1">
            <a:spLocks/>
          </p:cNvSpPr>
          <p:nvPr/>
        </p:nvSpPr>
        <p:spPr>
          <a:xfrm>
            <a:off x="5066567" y="4638502"/>
            <a:ext cx="7125434" cy="2047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/>
              <a:t>Aproximação do perímetro urbano atual </a:t>
            </a:r>
          </a:p>
          <a:p>
            <a:r>
              <a:rPr lang="pt-BR" sz="2500" dirty="0"/>
              <a:t>(lei nº 120/01)</a:t>
            </a:r>
          </a:p>
          <a:p>
            <a:r>
              <a:rPr lang="pt-BR" sz="2500" dirty="0"/>
              <a:t>Atualização dentro do padrão de Coordenadas Sirgas 2000.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A4763DC-8077-40A9-A986-673B367BF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667"/>
            <a:ext cx="5066567" cy="6863301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06DD694A-461F-4877-A50F-454F5D6B33B6}"/>
              </a:ext>
            </a:extLst>
          </p:cNvPr>
          <p:cNvSpPr txBox="1">
            <a:spLocks/>
          </p:cNvSpPr>
          <p:nvPr/>
        </p:nvSpPr>
        <p:spPr>
          <a:xfrm>
            <a:off x="4754880" y="0"/>
            <a:ext cx="7422780" cy="60089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Atualização do perímetro urbano</a:t>
            </a:r>
          </a:p>
        </p:txBody>
      </p:sp>
    </p:spTree>
    <p:extLst>
      <p:ext uri="{BB962C8B-B14F-4D97-AF65-F5344CB8AC3E}">
        <p14:creationId xmlns:p14="http://schemas.microsoft.com/office/powerpoint/2010/main" val="1317392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696686" y="21772"/>
            <a:ext cx="11484429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TABELA DEFINIÇÃO CONFIGURAÇÃO Do zoneamento </a:t>
            </a:r>
            <a:r>
              <a:rPr lang="pt-BR" sz="14400" dirty="0" err="1">
                <a:solidFill>
                  <a:srgbClr val="FFFF00"/>
                </a:solidFill>
              </a:rPr>
              <a:t>arua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AD0DB0-DED1-4F36-AFBC-2CC8F326B4C0}"/>
              </a:ext>
            </a:extLst>
          </p:cNvPr>
          <p:cNvSpPr txBox="1"/>
          <p:nvPr/>
        </p:nvSpPr>
        <p:spPr>
          <a:xfrm>
            <a:off x="3178630" y="827314"/>
            <a:ext cx="7467600" cy="95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LIMITAÇÕES ESPECIAIS CONFORME PLANO DIRETOR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0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(PORTE, PERICULOSIDADE, INCOMODIDADE)</a:t>
            </a:r>
            <a:endParaRPr lang="pt-BR" sz="20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BBD3CE-CF09-4814-A1E1-F52A0BFB0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39093"/>
            <a:ext cx="12181115" cy="49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24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6852621" y="21772"/>
            <a:ext cx="5328494" cy="1021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ALTURA das EDIFICAÇÕES</a:t>
            </a:r>
          </a:p>
          <a:p>
            <a:r>
              <a:rPr lang="pt-BR" sz="14400" dirty="0"/>
              <a:t>Zoneamento </a:t>
            </a:r>
            <a:r>
              <a:rPr lang="pt-BR" sz="14400" dirty="0" err="1">
                <a:solidFill>
                  <a:srgbClr val="FFFF00"/>
                </a:solidFill>
              </a:rPr>
              <a:t>arua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F1DC20-D5E7-44E9-B61A-459AF75D1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" y="2803600"/>
            <a:ext cx="5143809" cy="405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39DF4B3-6313-498E-A85A-7C26C14A2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252" y="3335267"/>
            <a:ext cx="6068778" cy="35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58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236668" y="699246"/>
            <a:ext cx="11736593" cy="263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T.O. = Projeção da área construída dividida pela área do terreno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(T.O. = P.A.C ÷ A.T.)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ARUA – ÁREA DE REESTRUTURAÇÃO URBANA DA ARMAÇÃO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Similar ao zoneamento da AMC adjacente.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Uso Comercial e Misto 80%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Uso Residencial 60% 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7206343" y="21772"/>
            <a:ext cx="4974772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ocupação (</a:t>
            </a:r>
            <a:r>
              <a:rPr lang="pt-BR" sz="14400" dirty="0" err="1"/>
              <a:t>t.o</a:t>
            </a:r>
            <a:r>
              <a:rPr lang="pt-BR" sz="14400" dirty="0"/>
              <a:t>.)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AF9AED-2486-4596-AADE-8B98277C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57" y="2863628"/>
            <a:ext cx="6279761" cy="18761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DE1EB7-831C-450D-8A58-F005BBDB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8" y="4774350"/>
            <a:ext cx="7709903" cy="18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0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03D964D-178C-4EEA-A6AF-9958ACE7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675"/>
            <a:ext cx="9039225" cy="602932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3077D79-EEED-4B1D-91EF-5DD53E6020B6}"/>
              </a:ext>
            </a:extLst>
          </p:cNvPr>
          <p:cNvSpPr txBox="1">
            <a:spLocks/>
          </p:cNvSpPr>
          <p:nvPr/>
        </p:nvSpPr>
        <p:spPr>
          <a:xfrm>
            <a:off x="5959736" y="21772"/>
            <a:ext cx="6221379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ocupação (</a:t>
            </a:r>
            <a:r>
              <a:rPr lang="pt-BR" sz="14400" dirty="0" err="1"/>
              <a:t>t.o</a:t>
            </a:r>
            <a:r>
              <a:rPr lang="pt-BR" sz="14400" dirty="0"/>
              <a:t>.) </a:t>
            </a:r>
            <a:r>
              <a:rPr lang="pt-BR" sz="14400" dirty="0" err="1">
                <a:solidFill>
                  <a:srgbClr val="FFFF00"/>
                </a:solidFill>
              </a:rPr>
              <a:t>arua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EFA951A-7E22-4D4A-BA04-41BEF1391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25" y="3429000"/>
            <a:ext cx="48672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73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236668" y="546849"/>
            <a:ext cx="11736593" cy="1483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Indice de aproveitamento equivale a área construída total da edificação dividida pela área do terreno.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Este índice apresenta quantas vezes a área construída equivale a área do terreno.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4D4AE9-3988-4B78-80DB-F94018C0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0" y="2634635"/>
            <a:ext cx="7410450" cy="42233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26F8C66-42DC-4773-8B8E-29EC62FC38C6}"/>
              </a:ext>
            </a:extLst>
          </p:cNvPr>
          <p:cNvSpPr txBox="1">
            <a:spLocks/>
          </p:cNvSpPr>
          <p:nvPr/>
        </p:nvSpPr>
        <p:spPr>
          <a:xfrm>
            <a:off x="5045337" y="21772"/>
            <a:ext cx="7135778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índice aproveitamento (</a:t>
            </a:r>
            <a:r>
              <a:rPr lang="pt-BR" sz="14400" dirty="0" err="1"/>
              <a:t>i.A</a:t>
            </a:r>
            <a:r>
              <a:rPr lang="pt-BR" sz="14400" dirty="0"/>
              <a:t>.) </a:t>
            </a:r>
            <a:r>
              <a:rPr lang="pt-BR" sz="14400" dirty="0" err="1">
                <a:solidFill>
                  <a:srgbClr val="FFFF00"/>
                </a:solidFill>
              </a:rPr>
              <a:t>arua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EEA2C5-35B5-478F-A6E7-F3F3F4D6C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475"/>
            <a:ext cx="47815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9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29092" y="546849"/>
            <a:ext cx="11844169" cy="2105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Os pavimentos pilotis e ático são previstos para todos os zoneamentos.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Não contam para o índice, desde que: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A) Pavimento pilotis, localizado no térreo, seja fechado em no máximo 30% de sua área.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B) Pavimento ático, não ultrapasse 1/3 da superfície do último pavimento da edificação</a:t>
            </a:r>
            <a:r>
              <a:rPr lang="pt-BR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3195021" y="21772"/>
            <a:ext cx="8986093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índice aproveitamento (</a:t>
            </a:r>
            <a:r>
              <a:rPr lang="pt-BR" sz="14400" dirty="0" err="1"/>
              <a:t>i.A</a:t>
            </a:r>
            <a:r>
              <a:rPr lang="pt-BR" sz="14400" dirty="0"/>
              <a:t>.) na zona </a:t>
            </a:r>
            <a:r>
              <a:rPr lang="pt-BR" sz="14400" dirty="0" err="1">
                <a:solidFill>
                  <a:srgbClr val="FFFF00"/>
                </a:solidFill>
              </a:rPr>
              <a:t>arua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24FF1E5-92BC-4258-A1FE-78C088463FFD}"/>
              </a:ext>
            </a:extLst>
          </p:cNvPr>
          <p:cNvSpPr txBox="1"/>
          <p:nvPr/>
        </p:nvSpPr>
        <p:spPr>
          <a:xfrm>
            <a:off x="258186" y="3222445"/>
            <a:ext cx="2560318" cy="50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Pavimento Pilotis: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086070-7051-4544-9063-2470A9C4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019" y="2795993"/>
            <a:ext cx="4779981" cy="408153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EF8654E-C97A-41AF-BCC0-2E2CE7C067CA}"/>
              </a:ext>
            </a:extLst>
          </p:cNvPr>
          <p:cNvSpPr txBox="1"/>
          <p:nvPr/>
        </p:nvSpPr>
        <p:spPr>
          <a:xfrm>
            <a:off x="4927002" y="3228672"/>
            <a:ext cx="2474259" cy="50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Pavimento Ático: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F04BCE6-7E49-4CE8-8F72-67167A09B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2706"/>
            <a:ext cx="43719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04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29092" y="3300804"/>
            <a:ext cx="11844169" cy="254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Altera somente alguns aspectos da AMC ao longo das Ruas </a:t>
            </a:r>
            <a:r>
              <a:rPr lang="pt-BR" sz="2500" kern="150" dirty="0" err="1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Gerino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 Belmiro dos Santos e Maria Luiza dos Santos.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Não contam para o índice, desde que: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A) Pavimento pilotis, localizado no térreo, seja fechado em no máximo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50%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de sua área.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B) Pavimento ático, não ultrapasse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1/2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da superfície do último pavimento da edificação</a:t>
            </a:r>
            <a:r>
              <a:rPr lang="pt-BR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2524836" y="1"/>
            <a:ext cx="9667164" cy="15967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índice aproveitamento (</a:t>
            </a:r>
            <a:r>
              <a:rPr lang="pt-BR" sz="14400" dirty="0" err="1"/>
              <a:t>i.A</a:t>
            </a:r>
            <a:r>
              <a:rPr lang="pt-BR" sz="14400" dirty="0"/>
              <a:t>.) </a:t>
            </a:r>
          </a:p>
          <a:p>
            <a:r>
              <a:rPr lang="pt-BR" sz="14400" dirty="0"/>
              <a:t>ao longo da rua </a:t>
            </a:r>
            <a:r>
              <a:rPr lang="pt-BR" sz="14400" dirty="0" err="1"/>
              <a:t>gerino</a:t>
            </a:r>
            <a:r>
              <a:rPr lang="pt-BR" sz="14400" dirty="0"/>
              <a:t> Belmiro dos santos </a:t>
            </a:r>
          </a:p>
          <a:p>
            <a:r>
              <a:rPr lang="pt-BR" sz="14400" dirty="0"/>
              <a:t>e da rua maria Luiza dos santos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5682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5791199" y="1742739"/>
            <a:ext cx="6182061" cy="2339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Proposição de 5% do terreno.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As Áreas permeáveis exigidas nesta lei não substituem as que forem previstas noutras leis.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. 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6174889" y="21772"/>
            <a:ext cx="6006225" cy="11508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permeabilidade(</a:t>
            </a:r>
            <a:r>
              <a:rPr lang="pt-BR" sz="14400" dirty="0" err="1"/>
              <a:t>t.p</a:t>
            </a:r>
            <a:r>
              <a:rPr lang="pt-BR" sz="14400" dirty="0"/>
              <a:t>.)</a:t>
            </a:r>
          </a:p>
          <a:p>
            <a:r>
              <a:rPr lang="pt-BR" sz="14400" dirty="0"/>
              <a:t>Para zona </a:t>
            </a:r>
            <a:r>
              <a:rPr lang="pt-BR" sz="14400" dirty="0" err="1">
                <a:solidFill>
                  <a:srgbClr val="FFFF00"/>
                </a:solidFill>
              </a:rPr>
              <a:t>arua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C90434-7C90-4E2E-B11A-9A75CD0E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57912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76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39849" y="688489"/>
            <a:ext cx="11833411" cy="2015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Para o zoneamento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ARUA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 recuo mínimo está no plano diretor.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Dentro do recuo frontal, balcões e sacadas são permitidos somente em balanço (máximo de 1,20m). (Desde que o afastamento frontal seja maior o igual do que 4,0m).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8864301" y="21772"/>
            <a:ext cx="3316813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Recuo frontal</a:t>
            </a:r>
            <a:endParaRPr lang="pt-B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3DCB2D-352C-4D0C-B92F-E2FC7F10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850"/>
            <a:ext cx="71437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31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39849" y="688489"/>
            <a:ext cx="11833411" cy="1481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Para a zona ARUA 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Os afastamentos laterais e de fundos até o segundo pavimento são dispensados, desde que não existam aberturas. 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5271247" y="21772"/>
            <a:ext cx="6909867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Afastamento laterais e fundos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29B740-4830-4649-BEBC-8A7F12918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675"/>
            <a:ext cx="4495800" cy="41243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04FAD13-D1EB-47A1-9536-2D91D892F388}"/>
              </a:ext>
            </a:extLst>
          </p:cNvPr>
          <p:cNvSpPr txBox="1"/>
          <p:nvPr/>
        </p:nvSpPr>
        <p:spPr>
          <a:xfrm>
            <a:off x="4808668" y="2647611"/>
            <a:ext cx="7024744" cy="1483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 partir do 3º pavimento (com este incluso), o afastamento é de no mínimo 1,5m da divisa.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latin typeface="Calibri" panose="020F0502020204030204" pitchFamily="34" charset="0"/>
              <a:ea typeface="NSimSun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015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A6C5103-B722-42F6-BCE4-752C04C1A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66567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5712028" y="0"/>
            <a:ext cx="6465631" cy="60089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Ampliação perímetro urbano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BA3834CD-0036-49A2-946C-2F2D1A704D7B}"/>
              </a:ext>
            </a:extLst>
          </p:cNvPr>
          <p:cNvSpPr txBox="1">
            <a:spLocks/>
          </p:cNvSpPr>
          <p:nvPr/>
        </p:nvSpPr>
        <p:spPr>
          <a:xfrm>
            <a:off x="5625965" y="1502229"/>
            <a:ext cx="5248864" cy="2085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rgbClr val="92D050"/>
                </a:solidFill>
              </a:rPr>
              <a:t>JORDÃO E DONA LUCINDA</a:t>
            </a:r>
          </a:p>
          <a:p>
            <a:r>
              <a:rPr lang="pt-BR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GANCHOS, PALMAS E ARMAÇÃO</a:t>
            </a:r>
          </a:p>
          <a:p>
            <a:r>
              <a:rPr lang="pt-BR" sz="25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COSTEIRA DA ARMAÇÃO E CAIEIRA</a:t>
            </a:r>
          </a:p>
          <a:p>
            <a:r>
              <a:rPr lang="pt-BR" sz="2500" dirty="0">
                <a:solidFill>
                  <a:srgbClr val="FF0000"/>
                </a:solidFill>
              </a:rPr>
              <a:t>AREIAS DE BAIXO 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EAEC334C-B6BC-4DE2-9DA2-5F998E896964}"/>
              </a:ext>
            </a:extLst>
          </p:cNvPr>
          <p:cNvSpPr txBox="1">
            <a:spLocks/>
          </p:cNvSpPr>
          <p:nvPr/>
        </p:nvSpPr>
        <p:spPr>
          <a:xfrm>
            <a:off x="5066567" y="6024283"/>
            <a:ext cx="7125434" cy="833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/>
              <a:t>Proposta de ampliação em 4 setores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F503083-4593-47F6-AACA-CEBA9D88D1E2}"/>
              </a:ext>
            </a:extLst>
          </p:cNvPr>
          <p:cNvSpPr txBox="1">
            <a:spLocks/>
          </p:cNvSpPr>
          <p:nvPr/>
        </p:nvSpPr>
        <p:spPr>
          <a:xfrm>
            <a:off x="5066566" y="4001844"/>
            <a:ext cx="6938968" cy="1592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Permanecerão como rurais até que seus proprietários ou o poder público solicitem sua inclusão como áreas urbanas. 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3054892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7315200" y="-96822"/>
            <a:ext cx="4851698" cy="8337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DEMARCAÇÃO DE ÁREAS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436224" y="692083"/>
            <a:ext cx="4637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/>
              <a:t>SUBSTITUIÇÃO </a:t>
            </a:r>
          </a:p>
          <a:p>
            <a:pPr algn="r"/>
            <a:r>
              <a:rPr lang="pt-BR" sz="2500" dirty="0"/>
              <a:t>LEI nº 751/11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9050984" y="1889513"/>
            <a:ext cx="2958637" cy="4772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/>
              <a:t>ÁREA –F</a:t>
            </a:r>
          </a:p>
          <a:p>
            <a:endParaRPr lang="pt-BR" sz="2500" dirty="0"/>
          </a:p>
          <a:p>
            <a:r>
              <a:rPr lang="pt-BR" sz="2500" dirty="0">
                <a:solidFill>
                  <a:srgbClr val="FFFF00"/>
                </a:solidFill>
              </a:rPr>
              <a:t>ÁREA MISTA CENTRAL </a:t>
            </a:r>
            <a:r>
              <a:rPr lang="pt-BR" sz="2500">
                <a:solidFill>
                  <a:srgbClr val="FFFF00"/>
                </a:solidFill>
              </a:rPr>
              <a:t>DE GANCHOS </a:t>
            </a:r>
            <a:endParaRPr lang="pt-BR" sz="2500" dirty="0">
              <a:solidFill>
                <a:srgbClr val="FFFF00"/>
              </a:solidFill>
            </a:endParaRPr>
          </a:p>
          <a:p>
            <a:endParaRPr lang="pt-BR" sz="2500" dirty="0">
              <a:solidFill>
                <a:srgbClr val="FFFF00"/>
              </a:solidFill>
            </a:endParaRPr>
          </a:p>
          <a:p>
            <a:r>
              <a:rPr lang="pt-BR" sz="2500" dirty="0">
                <a:solidFill>
                  <a:srgbClr val="FFFF00"/>
                </a:solidFill>
              </a:rPr>
              <a:t>ZONEAMENTO (AMCG).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2EF1D5-6016-4269-877E-277E37E53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96966"/>
            <a:ext cx="9050984" cy="53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4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6858000" y="-96822"/>
            <a:ext cx="5308898" cy="8337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DETERMINAÇÃO DOS USOS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767E8D-532F-4821-91F8-CE8188B75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778"/>
            <a:ext cx="7436224" cy="617022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38CD70-F390-47BA-B77A-A77B78150C25}"/>
              </a:ext>
            </a:extLst>
          </p:cNvPr>
          <p:cNvSpPr txBox="1"/>
          <p:nvPr/>
        </p:nvSpPr>
        <p:spPr>
          <a:xfrm>
            <a:off x="7024744" y="692083"/>
            <a:ext cx="504905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>
                <a:solidFill>
                  <a:srgbClr val="FFFF00"/>
                </a:solidFill>
              </a:rPr>
              <a:t>USOS DIVERSOS E PREDOMINANTES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3A31D8-EA04-438B-8F09-1E2262356306}"/>
              </a:ext>
            </a:extLst>
          </p:cNvPr>
          <p:cNvSpPr txBox="1"/>
          <p:nvPr/>
        </p:nvSpPr>
        <p:spPr>
          <a:xfrm>
            <a:off x="5936559" y="1387797"/>
            <a:ext cx="6137236" cy="4317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Situação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Bairro com poucas áreas disponíveis para 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novas construções (USO MISTO)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 Área Mista Central de Ganchos tem como objetivo principal a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manutenção do potencial construtivo comercial e residencial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Tendo em vista a escassez de imóveis nesses bairros, se faz necessário um adensamento construtivo. 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15538AC-558E-4000-8104-0AD60008F0E1}"/>
              </a:ext>
            </a:extLst>
          </p:cNvPr>
          <p:cNvSpPr txBox="1"/>
          <p:nvPr/>
        </p:nvSpPr>
        <p:spPr>
          <a:xfrm>
            <a:off x="118205" y="188596"/>
            <a:ext cx="6137236" cy="50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AMCG – ÁREA MISTA CENTRAL DE GANCHOS</a:t>
            </a:r>
          </a:p>
        </p:txBody>
      </p:sp>
    </p:spTree>
    <p:extLst>
      <p:ext uri="{BB962C8B-B14F-4D97-AF65-F5344CB8AC3E}">
        <p14:creationId xmlns:p14="http://schemas.microsoft.com/office/powerpoint/2010/main" val="734377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1410662" y="21772"/>
            <a:ext cx="10770453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TABELA DEFINIÇÃO CONFIGURAÇÃO DOS ZONEAMENTOS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AD0DB0-DED1-4F36-AFBC-2CC8F326B4C0}"/>
              </a:ext>
            </a:extLst>
          </p:cNvPr>
          <p:cNvSpPr txBox="1"/>
          <p:nvPr/>
        </p:nvSpPr>
        <p:spPr>
          <a:xfrm>
            <a:off x="9923147" y="1570677"/>
            <a:ext cx="2253671" cy="4235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LIMITAÇÕES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ESPECIAIS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CONFORME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PLANO DIRETOR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solidFill>
                <a:srgbClr val="FFFF00"/>
              </a:solidFill>
              <a:effectLst/>
              <a:latin typeface="Calibri" panose="020F050202020403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0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(PORTE, PERICULOSIDADE, INCOMODIDADE)</a:t>
            </a:r>
            <a:endParaRPr lang="pt-BR" sz="20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2FA6D9-BEEE-4D0C-B925-C9E16C2A8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35151"/>
            <a:ext cx="9731829" cy="411159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C11369A-D0B2-4CC1-909E-E5D70C13241B}"/>
              </a:ext>
            </a:extLst>
          </p:cNvPr>
          <p:cNvSpPr txBox="1"/>
          <p:nvPr/>
        </p:nvSpPr>
        <p:spPr>
          <a:xfrm>
            <a:off x="225782" y="1942093"/>
            <a:ext cx="6137236" cy="50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AMCG – ÁREA MISTA CENTRAL DE GANCHOS</a:t>
            </a:r>
          </a:p>
        </p:txBody>
      </p:sp>
    </p:spTree>
    <p:extLst>
      <p:ext uri="{BB962C8B-B14F-4D97-AF65-F5344CB8AC3E}">
        <p14:creationId xmlns:p14="http://schemas.microsoft.com/office/powerpoint/2010/main" val="3730342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236668" y="699246"/>
            <a:ext cx="11736593" cy="2105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T.O. = Projeção da área construída dividida pela área do terreno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(T.O. = P.A.C ÷ A.T.)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AMCG – ÁREA MISTA CENTRAL DE GANCHOS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Similar ao zoneamento da AMC existente.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Uso Comercial, Misto e Residencial 80% 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7206343" y="21772"/>
            <a:ext cx="4974772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ocupação (</a:t>
            </a:r>
            <a:r>
              <a:rPr lang="pt-BR" sz="14400" dirty="0" err="1"/>
              <a:t>t.o</a:t>
            </a:r>
            <a:r>
              <a:rPr lang="pt-BR" sz="14400" dirty="0"/>
              <a:t>.)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AF9AED-2486-4596-AADE-8B98277C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57" y="2863628"/>
            <a:ext cx="6279761" cy="18761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DE1EB7-831C-450D-8A58-F005BBDB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8" y="4774350"/>
            <a:ext cx="7709903" cy="18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3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E877A2E-67D1-45D0-8BBA-D71571897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778"/>
            <a:ext cx="7436224" cy="617022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3077D79-EEED-4B1D-91EF-5DD53E6020B6}"/>
              </a:ext>
            </a:extLst>
          </p:cNvPr>
          <p:cNvSpPr txBox="1">
            <a:spLocks/>
          </p:cNvSpPr>
          <p:nvPr/>
        </p:nvSpPr>
        <p:spPr>
          <a:xfrm>
            <a:off x="5701553" y="21772"/>
            <a:ext cx="6479562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ocupação (</a:t>
            </a:r>
            <a:r>
              <a:rPr lang="pt-BR" sz="14400" dirty="0" err="1"/>
              <a:t>t.o</a:t>
            </a:r>
            <a:r>
              <a:rPr lang="pt-BR" sz="14400" dirty="0"/>
              <a:t>.) </a:t>
            </a:r>
            <a:r>
              <a:rPr lang="pt-BR" sz="14400" dirty="0" err="1">
                <a:solidFill>
                  <a:srgbClr val="FFFF00"/>
                </a:solidFill>
              </a:rPr>
              <a:t>amcg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8B68CB-8A03-4238-BF5B-2B63E480C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28115"/>
            <a:ext cx="6085115" cy="38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96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236668" y="546849"/>
            <a:ext cx="11736593" cy="1483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Indice de aproveitamento equivale a área construída total da edificação dividida pela área do terreno.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Este índice apresenta quantas vezes a área construída equivale a área do terreno.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4D4AE9-3988-4B78-80DB-F94018C0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0" y="2634635"/>
            <a:ext cx="7410450" cy="42233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26F8C66-42DC-4773-8B8E-29EC62FC38C6}"/>
              </a:ext>
            </a:extLst>
          </p:cNvPr>
          <p:cNvSpPr txBox="1">
            <a:spLocks/>
          </p:cNvSpPr>
          <p:nvPr/>
        </p:nvSpPr>
        <p:spPr>
          <a:xfrm>
            <a:off x="4894729" y="21772"/>
            <a:ext cx="7286385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índice aproveitamento (</a:t>
            </a:r>
            <a:r>
              <a:rPr lang="pt-BR" sz="14400" dirty="0" err="1"/>
              <a:t>i.A</a:t>
            </a:r>
            <a:r>
              <a:rPr lang="pt-BR" sz="14400" dirty="0"/>
              <a:t>.) </a:t>
            </a:r>
            <a:r>
              <a:rPr lang="pt-BR" sz="14400" dirty="0" err="1">
                <a:solidFill>
                  <a:srgbClr val="FFFF00"/>
                </a:solidFill>
              </a:rPr>
              <a:t>amcg</a:t>
            </a:r>
            <a:endParaRPr lang="pt-BR" sz="14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3E59D5B-E64D-4C25-B572-8281B0FE5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18965"/>
            <a:ext cx="4811805" cy="3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93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29092" y="546849"/>
            <a:ext cx="11844169" cy="2105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Os pavimentos pilotis e ático são previstos para todos os zoneamentos.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Não contam para o índice, desde que: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A) Pavimento pilotis, localizado no térreo, seja fechado em no máximo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50%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de sua área.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B) Pavimento ático, não ultrapasse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1/2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da superfície do último pavimento da edificação</a:t>
            </a:r>
            <a:r>
              <a:rPr lang="pt-BR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.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3055173" y="21772"/>
            <a:ext cx="9125942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índice aproveitamento (</a:t>
            </a:r>
            <a:r>
              <a:rPr lang="pt-BR" sz="14400" dirty="0" err="1"/>
              <a:t>i.A</a:t>
            </a:r>
            <a:r>
              <a:rPr lang="pt-BR" sz="14400" dirty="0"/>
              <a:t>.) na zona </a:t>
            </a:r>
            <a:r>
              <a:rPr lang="pt-BR" sz="14400" dirty="0" err="1">
                <a:solidFill>
                  <a:srgbClr val="FFFF00"/>
                </a:solidFill>
              </a:rPr>
              <a:t>amcg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24FF1E5-92BC-4258-A1FE-78C088463FFD}"/>
              </a:ext>
            </a:extLst>
          </p:cNvPr>
          <p:cNvSpPr txBox="1"/>
          <p:nvPr/>
        </p:nvSpPr>
        <p:spPr>
          <a:xfrm>
            <a:off x="258186" y="3222445"/>
            <a:ext cx="2560318" cy="50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Pavimento Pilotis: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086070-7051-4544-9063-2470A9C4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019" y="2795993"/>
            <a:ext cx="4779981" cy="408153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EF8654E-C97A-41AF-BCC0-2E2CE7C067CA}"/>
              </a:ext>
            </a:extLst>
          </p:cNvPr>
          <p:cNvSpPr txBox="1"/>
          <p:nvPr/>
        </p:nvSpPr>
        <p:spPr>
          <a:xfrm>
            <a:off x="4927002" y="3228672"/>
            <a:ext cx="2474259" cy="50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Pavimento Ático: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1A1822B-8C12-47EC-9F69-C7F078979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2706"/>
            <a:ext cx="43719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6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5791199" y="1742739"/>
            <a:ext cx="6182061" cy="2339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Proposição de 5% do terreno.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As Áreas permeáveis exigidas nesta lei não substituem as que forem previstas noutras leis.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. 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6174889" y="21772"/>
            <a:ext cx="6006225" cy="11508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Taxa de permeabilidade(</a:t>
            </a:r>
            <a:r>
              <a:rPr lang="pt-BR" sz="14400" dirty="0" err="1"/>
              <a:t>t.p</a:t>
            </a:r>
            <a:r>
              <a:rPr lang="pt-BR" sz="14400" dirty="0"/>
              <a:t>.)</a:t>
            </a:r>
          </a:p>
          <a:p>
            <a:r>
              <a:rPr lang="pt-BR" sz="14400" dirty="0"/>
              <a:t>Para zona </a:t>
            </a:r>
            <a:r>
              <a:rPr lang="pt-BR" sz="14400" dirty="0" err="1">
                <a:solidFill>
                  <a:srgbClr val="FFFF00"/>
                </a:solidFill>
              </a:rPr>
              <a:t>amcg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C90434-7C90-4E2E-B11A-9A75CD0E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57912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63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139849" y="688489"/>
            <a:ext cx="11833411" cy="1481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Para a zona AMCG 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Os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afastamentos laterais e de fundos 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até o segundo pavimento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são dispensados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, desde que não existam aberturas. </a:t>
            </a:r>
            <a:endParaRPr lang="pt-BR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91DFA5-4EDB-4891-9AF6-ED159E51C522}"/>
              </a:ext>
            </a:extLst>
          </p:cNvPr>
          <p:cNvSpPr txBox="1">
            <a:spLocks/>
          </p:cNvSpPr>
          <p:nvPr/>
        </p:nvSpPr>
        <p:spPr>
          <a:xfrm>
            <a:off x="1936377" y="21772"/>
            <a:ext cx="10244738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Recuo frontal e Afastamento laterais e fundos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4FAD13-D1EB-47A1-9536-2D91D892F388}"/>
              </a:ext>
            </a:extLst>
          </p:cNvPr>
          <p:cNvSpPr txBox="1"/>
          <p:nvPr/>
        </p:nvSpPr>
        <p:spPr>
          <a:xfrm>
            <a:off x="4626591" y="2066692"/>
            <a:ext cx="7346669" cy="4317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Afastamentos laterais e fundos 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a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partir do 3º pavimento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(com este incluso), o afastamento é de no mínimo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1,5m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da divisa.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latin typeface="Calibri" panose="020F0502020204030204" pitchFamily="34" charset="0"/>
              <a:ea typeface="NSimSun" panose="02010609030101010101" pitchFamily="49" charset="-122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O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recuo frontal 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mínimo de </a:t>
            </a: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2,0m e conforme plano diretor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</a:rPr>
              <a:t>Dentro do recuo frontal, sacadas são permitidas somente em balanço</a:t>
            </a:r>
            <a:r>
              <a:rPr lang="pt-BR" sz="2500" kern="150" dirty="0">
                <a:latin typeface="Calibri" panose="020F0502020204030204" pitchFamily="34" charset="0"/>
                <a:ea typeface="NSimSun" panose="02010609030101010101" pitchFamily="49" charset="-122"/>
              </a:rPr>
              <a:t> (máximo de 1,20m). (Desde que o afastamento frontal seja maior o igual do que 4,0m).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A270785-1322-4EAD-B380-AF50A1072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675"/>
            <a:ext cx="44958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14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7315200" y="-96822"/>
            <a:ext cx="4851698" cy="8337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DEMARCAÇÃO DE ÁREA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436224" y="692083"/>
            <a:ext cx="4637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/>
              <a:t>SUBSTITUIÇÃO </a:t>
            </a:r>
          </a:p>
          <a:p>
            <a:pPr algn="r"/>
            <a:r>
              <a:rPr lang="pt-BR" sz="2500" dirty="0"/>
              <a:t>LEI nº 891/13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9050984" y="1889513"/>
            <a:ext cx="2958637" cy="4772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/>
              <a:t>ÁREA –G</a:t>
            </a:r>
          </a:p>
          <a:p>
            <a:endParaRPr lang="pt-BR" sz="2500" dirty="0"/>
          </a:p>
          <a:p>
            <a:r>
              <a:rPr lang="pt-BR" sz="2500" dirty="0">
                <a:solidFill>
                  <a:srgbClr val="FFFF00"/>
                </a:solidFill>
              </a:rPr>
              <a:t>ÁREA MISTA CENTRAL</a:t>
            </a:r>
          </a:p>
          <a:p>
            <a:endParaRPr lang="pt-BR" sz="2500" dirty="0">
              <a:solidFill>
                <a:srgbClr val="FFFF00"/>
              </a:solidFill>
            </a:endParaRPr>
          </a:p>
          <a:p>
            <a:r>
              <a:rPr lang="pt-BR" sz="2500" dirty="0">
                <a:solidFill>
                  <a:srgbClr val="FFFF00"/>
                </a:solidFill>
              </a:rPr>
              <a:t>ZONEAMENTO (AMC).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A4CEF7-F91B-4670-8DA1-B0402CF1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65708"/>
            <a:ext cx="9050984" cy="56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5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4135582" y="0"/>
            <a:ext cx="8042077" cy="60089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Ajuste da área de acrescido marinha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F503083-4593-47F6-AACA-CEBA9D88D1E2}"/>
              </a:ext>
            </a:extLst>
          </p:cNvPr>
          <p:cNvSpPr txBox="1">
            <a:spLocks/>
          </p:cNvSpPr>
          <p:nvPr/>
        </p:nvSpPr>
        <p:spPr>
          <a:xfrm>
            <a:off x="218209" y="2722418"/>
            <a:ext cx="11787325" cy="2871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Plano diretor (lei nº 389/96), proposta de ajuste do artigo 88:</a:t>
            </a:r>
          </a:p>
          <a:p>
            <a:r>
              <a:rPr lang="pt-BR" sz="2500" dirty="0">
                <a:latin typeface="Calibri" panose="020F0502020204030204" pitchFamily="34" charset="0"/>
                <a:ea typeface="NSimSun" panose="02010609030101010101" pitchFamily="49" charset="-122"/>
              </a:rPr>
              <a:t>Os acrescidos de terreno de marinha, formados natural ou artificialmente, serão destinados à implantação de atividades de uso público ou privado, incluindo construções, desde que não atinjam as áreas de APP. </a:t>
            </a:r>
          </a:p>
        </p:txBody>
      </p:sp>
    </p:spTree>
    <p:extLst>
      <p:ext uri="{BB962C8B-B14F-4D97-AF65-F5344CB8AC3E}">
        <p14:creationId xmlns:p14="http://schemas.microsoft.com/office/powerpoint/2010/main" val="2193661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5413673" y="0"/>
            <a:ext cx="6753225" cy="7368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DETERMINAÇÃO DO ZONEAMENTO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436224" y="692083"/>
            <a:ext cx="4637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/>
              <a:t>SUBSTITUIÇÃO </a:t>
            </a:r>
          </a:p>
          <a:p>
            <a:pPr algn="r"/>
            <a:r>
              <a:rPr lang="pt-BR" sz="2500" dirty="0"/>
              <a:t>LEI nº 891/13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6753225" y="1553857"/>
            <a:ext cx="5256396" cy="344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rgbClr val="FFFF00"/>
                </a:solidFill>
              </a:rPr>
              <a:t>ÁREA MISTA CENTRAL</a:t>
            </a:r>
          </a:p>
          <a:p>
            <a:endParaRPr lang="pt-BR" sz="2500" dirty="0">
              <a:solidFill>
                <a:srgbClr val="FFFF00"/>
              </a:solidFill>
            </a:endParaRPr>
          </a:p>
          <a:p>
            <a:r>
              <a:rPr lang="pt-BR" sz="2500" dirty="0">
                <a:solidFill>
                  <a:srgbClr val="FFFF00"/>
                </a:solidFill>
              </a:rPr>
              <a:t>ZONEAMENTO (AMC).</a:t>
            </a:r>
          </a:p>
          <a:p>
            <a:r>
              <a:rPr lang="pt-BR" sz="2500" dirty="0">
                <a:solidFill>
                  <a:srgbClr val="FFFF00"/>
                </a:solidFill>
              </a:rPr>
              <a:t>MESMAS DETERMINAÇÕES PREVISTAS PELO PLANO DIRETOR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5388586-B909-4045-A2BC-41F635F6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475"/>
            <a:ext cx="6753225" cy="53435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301" y="5543550"/>
            <a:ext cx="8620125" cy="131445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2B574AA6-7630-4F61-ACAD-BD94D70D1B0E}"/>
              </a:ext>
            </a:extLst>
          </p:cNvPr>
          <p:cNvSpPr txBox="1">
            <a:spLocks/>
          </p:cNvSpPr>
          <p:nvPr/>
        </p:nvSpPr>
        <p:spPr>
          <a:xfrm>
            <a:off x="221601" y="736896"/>
            <a:ext cx="6869400" cy="773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rgbClr val="FFFF00"/>
                </a:solidFill>
              </a:rPr>
              <a:t>AO LONGO DA RUA THOMAS MANOEL DE SOUZA (AREIAS DO MEIO)</a:t>
            </a:r>
          </a:p>
        </p:txBody>
      </p:sp>
    </p:spTree>
    <p:extLst>
      <p:ext uri="{BB962C8B-B14F-4D97-AF65-F5344CB8AC3E}">
        <p14:creationId xmlns:p14="http://schemas.microsoft.com/office/powerpoint/2010/main" val="1269019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04E5E1-0581-4E7B-911B-57007B436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04511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7315200" y="-96822"/>
            <a:ext cx="4851698" cy="8337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DEMARCAÇÃO DE ÁREA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425466" y="692083"/>
            <a:ext cx="4637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/>
              <a:t>SUBSTITUIÇÃO </a:t>
            </a:r>
          </a:p>
          <a:p>
            <a:pPr algn="r"/>
            <a:r>
              <a:rPr lang="pt-BR" sz="2500" dirty="0"/>
              <a:t>LEI nº 843/13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7218378" y="1355460"/>
            <a:ext cx="3209866" cy="2961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/>
              <a:t>ÁREA –F</a:t>
            </a:r>
          </a:p>
          <a:p>
            <a:endParaRPr lang="pt-BR" sz="2500" dirty="0"/>
          </a:p>
          <a:p>
            <a:r>
              <a:rPr lang="pt-BR" sz="2500" dirty="0">
                <a:solidFill>
                  <a:srgbClr val="FFFF00"/>
                </a:solidFill>
              </a:rPr>
              <a:t>ÁREA INDUSTRIAL</a:t>
            </a:r>
          </a:p>
          <a:p>
            <a:endParaRPr lang="pt-BR" sz="2500" dirty="0">
              <a:solidFill>
                <a:srgbClr val="FFFF00"/>
              </a:solidFill>
            </a:endParaRPr>
          </a:p>
          <a:p>
            <a:r>
              <a:rPr lang="pt-BR" sz="2500" dirty="0">
                <a:solidFill>
                  <a:srgbClr val="FFFF00"/>
                </a:solidFill>
              </a:rPr>
              <a:t>ZONEAMENTO (AI). </a:t>
            </a:r>
          </a:p>
        </p:txBody>
      </p:sp>
    </p:spTree>
    <p:extLst>
      <p:ext uri="{BB962C8B-B14F-4D97-AF65-F5344CB8AC3E}">
        <p14:creationId xmlns:p14="http://schemas.microsoft.com/office/powerpoint/2010/main" val="1470674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8C3F235-0707-43E4-814E-53C660A8F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2" y="0"/>
            <a:ext cx="10904511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5413673" y="0"/>
            <a:ext cx="6753225" cy="7368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DETERMINAÇÃO DO ZONEAMENTO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436224" y="692083"/>
            <a:ext cx="4637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/>
              <a:t>SUBSTITUIÇÃO </a:t>
            </a:r>
          </a:p>
          <a:p>
            <a:pPr algn="r"/>
            <a:r>
              <a:rPr lang="pt-BR" sz="2500" dirty="0"/>
              <a:t>LEI nº 843/13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5785033" y="1545266"/>
            <a:ext cx="4886551" cy="2929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rgbClr val="FFFF00"/>
                </a:solidFill>
              </a:rPr>
              <a:t>ÁREA INDUSTRIAL</a:t>
            </a:r>
          </a:p>
          <a:p>
            <a:endParaRPr lang="pt-BR" sz="2500" dirty="0">
              <a:solidFill>
                <a:srgbClr val="FFFF00"/>
              </a:solidFill>
            </a:endParaRPr>
          </a:p>
          <a:p>
            <a:r>
              <a:rPr lang="pt-BR" sz="2500" dirty="0">
                <a:solidFill>
                  <a:srgbClr val="FFFF00"/>
                </a:solidFill>
              </a:rPr>
              <a:t>ZONEAMENTO (AI).</a:t>
            </a:r>
          </a:p>
          <a:p>
            <a:r>
              <a:rPr lang="pt-BR" sz="2500" dirty="0">
                <a:solidFill>
                  <a:srgbClr val="FFFF00"/>
                </a:solidFill>
              </a:rPr>
              <a:t>MESMAS DETERMINAÇÕES PREVISTAS PELO PLANO DIRETOR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5" y="5543550"/>
            <a:ext cx="86201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8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8486775" y="0"/>
            <a:ext cx="3680123" cy="7368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ESTUDO DE CASOS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0521"/>
            <a:ext cx="8077200" cy="4671983"/>
          </a:xfrm>
          <a:prstGeom prst="rect">
            <a:avLst/>
          </a:prstGeom>
        </p:spPr>
      </p:pic>
      <p:pic>
        <p:nvPicPr>
          <p:cNvPr id="1026" name="Picture 2" descr="Ficheiro:Blv-haussmann-lafayette.jpg – Wikipédia, a enciclopédia liv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50236"/>
            <a:ext cx="5004098" cy="434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393883" y="498771"/>
            <a:ext cx="4886551" cy="1463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rgbClr val="FFFF00"/>
                </a:solidFill>
              </a:rPr>
              <a:t>PLANO PARIS </a:t>
            </a:r>
          </a:p>
          <a:p>
            <a:r>
              <a:rPr lang="pt-BR" sz="2500" dirty="0">
                <a:solidFill>
                  <a:srgbClr val="FFFF00"/>
                </a:solidFill>
              </a:rPr>
              <a:t>BARÃO HAUSSMANN</a:t>
            </a:r>
          </a:p>
          <a:p>
            <a:r>
              <a:rPr lang="pt-BR" sz="2500" dirty="0">
                <a:solidFill>
                  <a:srgbClr val="FFFF00"/>
                </a:solidFill>
              </a:rPr>
              <a:t>7 PAVIMENTOS</a:t>
            </a:r>
          </a:p>
        </p:txBody>
      </p:sp>
    </p:spTree>
    <p:extLst>
      <p:ext uri="{BB962C8B-B14F-4D97-AF65-F5344CB8AC3E}">
        <p14:creationId xmlns:p14="http://schemas.microsoft.com/office/powerpoint/2010/main" val="3189879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8458200" y="0"/>
            <a:ext cx="3708698" cy="7368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ESTUDO DE CASOS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393883" y="501995"/>
            <a:ext cx="3911417" cy="1463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rgbClr val="FFFF00"/>
                </a:solidFill>
              </a:rPr>
              <a:t>PLANO PILOTO BRASÍLIA</a:t>
            </a:r>
          </a:p>
          <a:p>
            <a:r>
              <a:rPr lang="pt-BR" sz="2500" dirty="0">
                <a:solidFill>
                  <a:srgbClr val="FFFF00"/>
                </a:solidFill>
              </a:rPr>
              <a:t>URB. LÚCIO COSTA</a:t>
            </a:r>
          </a:p>
          <a:p>
            <a:r>
              <a:rPr lang="pt-BR" sz="2500" dirty="0">
                <a:solidFill>
                  <a:srgbClr val="FFFF00"/>
                </a:solidFill>
              </a:rPr>
              <a:t>7 PAVIMENTOS</a:t>
            </a:r>
          </a:p>
        </p:txBody>
      </p:sp>
      <p:pic>
        <p:nvPicPr>
          <p:cNvPr id="2050" name="Picture 2" descr="Photo Essay Brasília | Nelson K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199"/>
            <a:ext cx="73152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iologia Política: Entrevista com Lúcio Costa: a concepção da Superquadra  de Brasí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82" y="1981198"/>
            <a:ext cx="4888218" cy="16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quiteto denuncia alterações em projeto original das placas de Brasí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1" y="3600451"/>
            <a:ext cx="4883939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68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ua Compartilhada é inaugurada em Pedra Bran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041694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8496300" y="0"/>
            <a:ext cx="3670598" cy="7368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ESTUDO DE CASOS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393883" y="501995"/>
            <a:ext cx="4721042" cy="1463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rgbClr val="FFFF00"/>
                </a:solidFill>
              </a:rPr>
              <a:t>PALHOÇA (NOVO URBANISMO)</a:t>
            </a:r>
          </a:p>
          <a:p>
            <a:r>
              <a:rPr lang="pt-BR" sz="2500" dirty="0">
                <a:solidFill>
                  <a:srgbClr val="FFFF00"/>
                </a:solidFill>
              </a:rPr>
              <a:t>PEDRA BRANCA</a:t>
            </a:r>
          </a:p>
          <a:p>
            <a:r>
              <a:rPr lang="pt-BR" sz="2500" dirty="0">
                <a:solidFill>
                  <a:srgbClr val="FFFF00"/>
                </a:solidFill>
              </a:rPr>
              <a:t>7 PAVIMENTOS</a:t>
            </a:r>
          </a:p>
        </p:txBody>
      </p:sp>
      <p:pic>
        <p:nvPicPr>
          <p:cNvPr id="3074" name="Picture 2" descr="Cidade Pedra Branca | Cidade Criativa - Histó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6525"/>
            <a:ext cx="6667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idade Pedra Branca | Cidade Criativa - Palhoç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445312"/>
            <a:ext cx="5251747" cy="341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94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E4775-A680-4465-A356-6346605E2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3415" y="168597"/>
            <a:ext cx="5679454" cy="1796407"/>
          </a:xfrm>
        </p:spPr>
        <p:txBody>
          <a:bodyPr/>
          <a:lstStyle/>
          <a:p>
            <a:r>
              <a:rPr lang="pt-BR" dirty="0"/>
              <a:t>Proposta uso e ocupação do solo</a:t>
            </a:r>
          </a:p>
        </p:txBody>
      </p:sp>
      <p:pic>
        <p:nvPicPr>
          <p:cNvPr id="1026" name="Picture 2" descr="Ver a imagem de origem">
            <a:extLst>
              <a:ext uri="{FF2B5EF4-FFF2-40B4-BE49-F238E27FC236}">
                <a16:creationId xmlns:a16="http://schemas.microsoft.com/office/drawing/2014/main" id="{7F83F8FD-0100-46EE-8989-5C02B57D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574" y="-9412"/>
            <a:ext cx="2152426" cy="21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4AAC618-B090-4F3F-9C77-194363DBAE1D}"/>
              </a:ext>
            </a:extLst>
          </p:cNvPr>
          <p:cNvSpPr txBox="1"/>
          <p:nvPr/>
        </p:nvSpPr>
        <p:spPr>
          <a:xfrm>
            <a:off x="172278" y="280250"/>
            <a:ext cx="970059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dirty="0"/>
          </a:p>
          <a:p>
            <a:r>
              <a:rPr lang="pt-BR" dirty="0"/>
              <a:t>PREFEITURA MUNICIPAL GCR</a:t>
            </a:r>
          </a:p>
          <a:p>
            <a:endParaRPr lang="pt-BR" dirty="0"/>
          </a:p>
          <a:p>
            <a:r>
              <a:rPr lang="pt-BR" dirty="0"/>
              <a:t>Prefeito Eng. Marcos Henrique Silva</a:t>
            </a:r>
          </a:p>
          <a:p>
            <a:r>
              <a:rPr lang="pt-BR" dirty="0"/>
              <a:t>Vice Prefeito Aldir Rosa</a:t>
            </a:r>
          </a:p>
          <a:p>
            <a:r>
              <a:rPr lang="pt-BR" dirty="0"/>
              <a:t> </a:t>
            </a:r>
          </a:p>
          <a:p>
            <a:r>
              <a:rPr lang="pt-BR" dirty="0"/>
              <a:t>PROCURADORIA DO MUNICÍPIO</a:t>
            </a:r>
          </a:p>
          <a:p>
            <a:endParaRPr lang="pt-BR" dirty="0"/>
          </a:p>
          <a:p>
            <a:r>
              <a:rPr lang="pt-BR" dirty="0"/>
              <a:t>Procuradora Geral Dra. </a:t>
            </a:r>
            <a:r>
              <a:rPr lang="pt-BR" dirty="0" err="1"/>
              <a:t>Grasiela</a:t>
            </a:r>
            <a:r>
              <a:rPr lang="pt-BR" dirty="0"/>
              <a:t> Ilza Rosa </a:t>
            </a:r>
          </a:p>
          <a:p>
            <a:r>
              <a:rPr lang="pt-BR" dirty="0"/>
              <a:t>Procuradora Adjunta Dra. Márcia Maria Martins </a:t>
            </a:r>
            <a:r>
              <a:rPr lang="pt-BR" dirty="0" err="1"/>
              <a:t>Raych</a:t>
            </a:r>
            <a:endParaRPr lang="pt-BR" dirty="0"/>
          </a:p>
          <a:p>
            <a:r>
              <a:rPr lang="pt-BR" dirty="0"/>
              <a:t>Procurador Adjunto Dr. Ivo João Siqueira Neto</a:t>
            </a:r>
          </a:p>
          <a:p>
            <a:endParaRPr lang="pt-BR" dirty="0"/>
          </a:p>
          <a:p>
            <a:r>
              <a:rPr lang="pt-BR" dirty="0"/>
              <a:t>SECRETARIA MUNICIPAL DE PLANEJAMENTO, MEIO AMBIENTE E DESENVOLVIMENTO URBANO</a:t>
            </a:r>
          </a:p>
          <a:p>
            <a:endParaRPr lang="pt-BR" dirty="0"/>
          </a:p>
          <a:p>
            <a:r>
              <a:rPr lang="pt-BR" dirty="0"/>
              <a:t>Secretário de Planejamento Dr. Gustavo Henrique Silva</a:t>
            </a:r>
          </a:p>
          <a:p>
            <a:r>
              <a:rPr lang="pt-BR" dirty="0"/>
              <a:t>Secretário Adjunto </a:t>
            </a:r>
            <a:r>
              <a:rPr lang="pt-BR" dirty="0" err="1"/>
              <a:t>Nain</a:t>
            </a:r>
            <a:r>
              <a:rPr lang="pt-BR" dirty="0"/>
              <a:t> Ziegler</a:t>
            </a:r>
          </a:p>
          <a:p>
            <a:r>
              <a:rPr lang="pt-BR" dirty="0"/>
              <a:t>Diretora de Análise e Aprovação de Projetos Arq. </a:t>
            </a:r>
            <a:r>
              <a:rPr lang="pt-BR" dirty="0" err="1"/>
              <a:t>Andriely</a:t>
            </a:r>
            <a:r>
              <a:rPr lang="pt-BR" dirty="0"/>
              <a:t> Elias</a:t>
            </a:r>
          </a:p>
          <a:p>
            <a:r>
              <a:rPr lang="pt-BR" dirty="0"/>
              <a:t>Diretora de Planejamento Urbano Arq. Fernanda Regina Mafra</a:t>
            </a:r>
          </a:p>
          <a:p>
            <a:r>
              <a:rPr lang="pt-BR" dirty="0"/>
              <a:t>Diretora de Cadastro Imobiliário Arq. Mariane M. M. Silva </a:t>
            </a:r>
          </a:p>
          <a:p>
            <a:r>
              <a:rPr lang="pt-BR" dirty="0"/>
              <a:t>Arquiteto Urbanista Me. Fábian Grei Machado</a:t>
            </a:r>
          </a:p>
          <a:p>
            <a:r>
              <a:rPr lang="pt-BR" dirty="0"/>
              <a:t>Engenheira Ambiental Bruna Costa</a:t>
            </a:r>
          </a:p>
          <a:p>
            <a:r>
              <a:rPr lang="pt-BR" dirty="0"/>
              <a:t>Engenheira Civil </a:t>
            </a:r>
            <a:r>
              <a:rPr lang="pt-BR" dirty="0" err="1"/>
              <a:t>Marcelli</a:t>
            </a:r>
            <a:r>
              <a:rPr lang="pt-BR" dirty="0"/>
              <a:t> </a:t>
            </a:r>
            <a:r>
              <a:rPr lang="pt-BR" dirty="0" err="1"/>
              <a:t>Grape</a:t>
            </a:r>
            <a:r>
              <a:rPr lang="pt-BR" dirty="0"/>
              <a:t> Marques </a:t>
            </a:r>
          </a:p>
          <a:p>
            <a:r>
              <a:rPr lang="pt-BR" dirty="0"/>
              <a:t>Técnico em Edificações Maureci Ocker Filho</a:t>
            </a:r>
          </a:p>
        </p:txBody>
      </p:sp>
    </p:spTree>
    <p:extLst>
      <p:ext uri="{BB962C8B-B14F-4D97-AF65-F5344CB8AC3E}">
        <p14:creationId xmlns:p14="http://schemas.microsoft.com/office/powerpoint/2010/main" val="58194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CF582D-9E70-4A76-9BF5-C964687D3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063216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7315200" y="-96822"/>
            <a:ext cx="4851698" cy="8337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DEMARCAÇÃO DE ÁREAS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436224" y="692083"/>
            <a:ext cx="4637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/>
              <a:t>SUBSTITUIÇÃO </a:t>
            </a:r>
          </a:p>
          <a:p>
            <a:pPr algn="r"/>
            <a:r>
              <a:rPr lang="pt-BR" sz="2500" dirty="0"/>
              <a:t>LEIS nº 719/11, 751/11 E 942/14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DF48238F-BF13-494E-89D1-7D2856FA59E8}"/>
              </a:ext>
            </a:extLst>
          </p:cNvPr>
          <p:cNvSpPr txBox="1">
            <a:spLocks/>
          </p:cNvSpPr>
          <p:nvPr/>
        </p:nvSpPr>
        <p:spPr>
          <a:xfrm>
            <a:off x="8203096" y="2190720"/>
            <a:ext cx="3458189" cy="2085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>
                <a:solidFill>
                  <a:srgbClr val="92D050"/>
                </a:solidFill>
              </a:rPr>
              <a:t>ÁREA – A = ARCI-1</a:t>
            </a:r>
          </a:p>
          <a:p>
            <a:r>
              <a:rPr lang="pt-BR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ÁREA – B = ARCI-2</a:t>
            </a:r>
            <a:endParaRPr lang="pt-BR" sz="3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pt-BR" sz="3000" dirty="0">
                <a:solidFill>
                  <a:srgbClr val="FF0000"/>
                </a:solidFill>
              </a:rPr>
              <a:t>ÁREA – C = ARC-1 </a:t>
            </a:r>
          </a:p>
        </p:txBody>
      </p:sp>
    </p:spTree>
    <p:extLst>
      <p:ext uri="{BB962C8B-B14F-4D97-AF65-F5344CB8AC3E}">
        <p14:creationId xmlns:p14="http://schemas.microsoft.com/office/powerpoint/2010/main" val="3725385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6792685" y="-96822"/>
            <a:ext cx="5395984" cy="8337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DETERMINAÇÃO DOS USOS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D5148E-3CDC-4E85-9690-569B3E6F5C35}"/>
              </a:ext>
            </a:extLst>
          </p:cNvPr>
          <p:cNvSpPr txBox="1"/>
          <p:nvPr/>
        </p:nvSpPr>
        <p:spPr>
          <a:xfrm>
            <a:off x="7024744" y="692083"/>
            <a:ext cx="504905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500" dirty="0">
                <a:solidFill>
                  <a:srgbClr val="FFFF00"/>
                </a:solidFill>
              </a:rPr>
              <a:t>USOS DIVERSOS E PREDOMINANTES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7F2C15A-5512-4EB5-97A6-AF2B6FCC37BB}"/>
              </a:ext>
            </a:extLst>
          </p:cNvPr>
          <p:cNvSpPr txBox="1"/>
          <p:nvPr/>
        </p:nvSpPr>
        <p:spPr>
          <a:xfrm>
            <a:off x="5936559" y="1387797"/>
            <a:ext cx="6137236" cy="546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b="1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I</a:t>
            </a: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– Uso Industrial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Próximo da BR-101 e das vias de escoamento.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b="1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II</a:t>
            </a: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– Uso Comercial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Próximo das vias principais, arteriais e articuladoras.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Desenvolvimento econômico / apoio ao turismo - empresas regionais - população local.</a:t>
            </a:r>
            <a:endParaRPr lang="pt-BR" sz="25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b="1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III</a:t>
            </a: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– Uso Residencial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Nas vias locais, próximo das fontes de emprego e renda. </a:t>
            </a:r>
            <a:endParaRPr lang="pt-BR" sz="25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DFECF21-85CE-480E-825D-193307A2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81809"/>
            <a:ext cx="5854124" cy="49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9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1410662" y="21772"/>
            <a:ext cx="10770453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TABELA DEFINIÇÃO CONFIGURAÇÃO DOS ZONEAMENTOS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AD0DB0-DED1-4F36-AFBC-2CC8F326B4C0}"/>
              </a:ext>
            </a:extLst>
          </p:cNvPr>
          <p:cNvSpPr txBox="1"/>
          <p:nvPr/>
        </p:nvSpPr>
        <p:spPr>
          <a:xfrm>
            <a:off x="9790627" y="1570677"/>
            <a:ext cx="2253671" cy="4235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LIMITAÇÕES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ESPECIAIS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CONFORME 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500" kern="15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PLANO DIRETOR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endParaRPr lang="pt-BR" sz="2500" kern="150" dirty="0">
              <a:solidFill>
                <a:srgbClr val="FFFF00"/>
              </a:solidFill>
              <a:effectLst/>
              <a:latin typeface="Calibri" panose="020F0502020204030204" pitchFamily="34" charset="0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pt-BR" sz="2000" kern="150" dirty="0">
                <a:solidFill>
                  <a:srgbClr val="FFFF00"/>
                </a:solidFill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(PORTE, PERICULOSIDADE, INCOMODIDADE)</a:t>
            </a:r>
            <a:endParaRPr lang="pt-BR" sz="20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2DCE55-7218-4A98-BDF3-CD8623E6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27"/>
            <a:ext cx="9422296" cy="63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6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79692EA-E82A-434E-B7F3-E71BA8ECB659}"/>
              </a:ext>
            </a:extLst>
          </p:cNvPr>
          <p:cNvSpPr txBox="1">
            <a:spLocks/>
          </p:cNvSpPr>
          <p:nvPr/>
        </p:nvSpPr>
        <p:spPr>
          <a:xfrm>
            <a:off x="849086" y="21772"/>
            <a:ext cx="11332029" cy="5753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4400" dirty="0"/>
              <a:t>ALTURA das EDIFICAÇÕES (para todos os zoneamentos)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FA0C62-E6BD-4B34-A077-19F0485AEF86}"/>
              </a:ext>
            </a:extLst>
          </p:cNvPr>
          <p:cNvSpPr txBox="1"/>
          <p:nvPr/>
        </p:nvSpPr>
        <p:spPr>
          <a:xfrm>
            <a:off x="236668" y="699246"/>
            <a:ext cx="1157977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Na contagem da altura da edificação não estão incluídas áreas técnicas </a:t>
            </a:r>
          </a:p>
          <a:p>
            <a:pPr algn="just"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(para-raios, chaminés, exaustores, casas de máquinas, caixas de água e platibandas com até 1,5m de altura). </a:t>
            </a:r>
          </a:p>
          <a:p>
            <a:pPr algn="just">
              <a:spcAft>
                <a:spcPts val="700"/>
              </a:spcAft>
            </a:pPr>
            <a:endParaRPr lang="pt-BR" sz="25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algn="just"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 contagem da altura da edificação inicia no nível acabado do pavimento térreo e termina na laje de cobertura do último pavimento.</a:t>
            </a:r>
          </a:p>
          <a:p>
            <a:pPr algn="just">
              <a:spcAft>
                <a:spcPts val="700"/>
              </a:spcAft>
            </a:pPr>
            <a:endParaRPr lang="pt-BR" sz="25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algn="just"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O pavimento subsolo não poderá </a:t>
            </a:r>
          </a:p>
          <a:p>
            <a:pPr algn="just">
              <a:spcAft>
                <a:spcPts val="700"/>
              </a:spcAft>
            </a:pPr>
            <a:r>
              <a:rPr lang="pt-BR" sz="25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ultrapassar 1,5m acima do nível da rua.</a:t>
            </a:r>
            <a:endParaRPr lang="pt-BR" sz="25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B054DEC-B100-4707-ABFD-191F7A94A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22015"/>
            <a:ext cx="6068778" cy="35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78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{829B4767-C12B-4B8D-BFBA-84581D593CF5}tf03457452</Template>
  <TotalTime>1007</TotalTime>
  <Words>2500</Words>
  <Application>Microsoft Office PowerPoint</Application>
  <PresentationFormat>Widescreen</PresentationFormat>
  <Paragraphs>330</Paragraphs>
  <Slides>56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Liberation Serif</vt:lpstr>
      <vt:lpstr>Celestial</vt:lpstr>
      <vt:lpstr>Proposta uso e ocupação do solo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Proposta uso e ocupação do solo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Proposta uso e ocupação do solo</dc:title>
  <dc:creator>fabian grei machado</dc:creator>
  <cp:lastModifiedBy>fabian grei machado</cp:lastModifiedBy>
  <cp:revision>203</cp:revision>
  <dcterms:created xsi:type="dcterms:W3CDTF">2021-05-11T20:10:00Z</dcterms:created>
  <dcterms:modified xsi:type="dcterms:W3CDTF">2021-05-26T21:59:49Z</dcterms:modified>
</cp:coreProperties>
</file>